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64" r:id="rId3"/>
    <p:sldId id="274" r:id="rId4"/>
    <p:sldId id="276" r:id="rId5"/>
    <p:sldId id="277" r:id="rId6"/>
  </p:sldIdLst>
  <p:sldSz cx="12192000" cy="6858000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A99"/>
    <a:srgbClr val="A40000"/>
    <a:srgbClr val="FFFF99"/>
    <a:srgbClr val="B9FFFF"/>
    <a:srgbClr val="3048BE"/>
    <a:srgbClr val="66FFFF"/>
    <a:srgbClr val="9DC3E6"/>
    <a:srgbClr val="FFD243"/>
    <a:srgbClr val="FF5050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5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3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5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9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4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1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0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3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64918" y="800260"/>
            <a:ext cx="9268356" cy="1641409"/>
          </a:xfrm>
        </p:spPr>
        <p:txBody>
          <a:bodyPr>
            <a:noAutofit/>
          </a:bodyPr>
          <a:lstStyle/>
          <a:p>
            <a:r>
              <a:rPr lang="it-IT" sz="2400" b="1" i="0" u="none" strike="noStrike" baseline="0" dirty="0">
                <a:solidFill>
                  <a:srgbClr val="002060"/>
                </a:solidFill>
                <a:latin typeface="ArialMT"/>
              </a:rPr>
              <a:t>Presentazione Bando a sportello destinato ai Comuni liguri per la promozione dell’attività sportiva di base sui territori – Allestimento aree sportive attrezzate.</a:t>
            </a:r>
            <a:br>
              <a:rPr lang="it-IT" sz="2400" b="1" dirty="0">
                <a:solidFill>
                  <a:srgbClr val="002060"/>
                </a:solidFill>
                <a:latin typeface="+mn-lt"/>
              </a:rPr>
            </a:br>
            <a:endParaRPr lang="it-IT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5" name="Immagine 14" descr="C:\Users\michetti\AppData\Local\Temp\Temp1_Logo_Ufficiale.zip\2-Raster Regione Liguria\Logo Regione Ligur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406760"/>
            <a:ext cx="1058746" cy="151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971A0ECC-F6E5-5BF9-0567-76B5D2FE496C}"/>
              </a:ext>
            </a:extLst>
          </p:cNvPr>
          <p:cNvSpPr txBox="1">
            <a:spLocks/>
          </p:cNvSpPr>
          <p:nvPr/>
        </p:nvSpPr>
        <p:spPr>
          <a:xfrm>
            <a:off x="137999" y="5048948"/>
            <a:ext cx="11710904" cy="12420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dirty="0">
                <a:solidFill>
                  <a:srgbClr val="002060"/>
                </a:solidFill>
                <a:latin typeface="+mn-lt"/>
              </a:rPr>
              <a:t>Direzione Generale di Area Salute e Servizi Sociali </a:t>
            </a:r>
          </a:p>
          <a:p>
            <a:pPr algn="l"/>
            <a:r>
              <a:rPr lang="it-IT" sz="2000" b="1" dirty="0">
                <a:solidFill>
                  <a:srgbClr val="002060"/>
                </a:solidFill>
                <a:latin typeface="+mn-lt"/>
              </a:rPr>
              <a:t>Servizio Sport, Tempo Libero, Garante dei Diritti dell’infanzia e adolescenza</a:t>
            </a:r>
          </a:p>
          <a:p>
            <a:pPr algn="l"/>
            <a:endParaRPr lang="it-IT" sz="2000" b="1" dirty="0">
              <a:solidFill>
                <a:srgbClr val="002060"/>
              </a:solidFill>
              <a:latin typeface="+mn-lt"/>
            </a:endParaRPr>
          </a:p>
          <a:p>
            <a:pPr algn="l"/>
            <a:r>
              <a:rPr lang="it-IT" sz="2000" b="1" i="1" dirty="0">
                <a:solidFill>
                  <a:srgbClr val="002060"/>
                </a:solidFill>
                <a:latin typeface="+mn-lt"/>
              </a:rPr>
              <a:t>Cecilia Cuneo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948CA34-AF74-94B8-C0B6-8FEEB9247D03}"/>
              </a:ext>
            </a:extLst>
          </p:cNvPr>
          <p:cNvSpPr txBox="1">
            <a:spLocks/>
          </p:cNvSpPr>
          <p:nvPr/>
        </p:nvSpPr>
        <p:spPr>
          <a:xfrm>
            <a:off x="4328330" y="6240407"/>
            <a:ext cx="3535340" cy="4607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rgbClr val="FF0000"/>
                </a:solidFill>
                <a:latin typeface="ArialMT"/>
              </a:rPr>
              <a:t>Genova - Luglio 2024</a:t>
            </a:r>
            <a:endParaRPr lang="it-IT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Immagine 7" descr="Immagine che contiene aria aperta, persona, calzature, vestiti&#10;&#10;Descrizione generata automaticamente">
            <a:extLst>
              <a:ext uri="{FF2B5EF4-FFF2-40B4-BE49-F238E27FC236}">
                <a16:creationId xmlns:a16="http://schemas.microsoft.com/office/drawing/2014/main" id="{58E5DF66-6A7D-A38B-2549-90742FAB4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328" y="2890952"/>
            <a:ext cx="2333702" cy="1750276"/>
          </a:xfrm>
          <a:prstGeom prst="rect">
            <a:avLst/>
          </a:prstGeom>
        </p:spPr>
      </p:pic>
      <p:pic>
        <p:nvPicPr>
          <p:cNvPr id="5" name="Immagine 4" descr="Immagine che contiene aria aperta, cielo, nuvola, erba&#10;&#10;Descrizione generata automaticamente">
            <a:extLst>
              <a:ext uri="{FF2B5EF4-FFF2-40B4-BE49-F238E27FC236}">
                <a16:creationId xmlns:a16="http://schemas.microsoft.com/office/drawing/2014/main" id="{5D98BB5D-6406-252E-4837-DADBDBA57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989" y="2327124"/>
            <a:ext cx="3082183" cy="23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0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3FE5DCC5-6066-15B1-6479-A923EC525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735" y="127111"/>
            <a:ext cx="10964571" cy="787263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+mn-lt"/>
              </a:rPr>
              <a:t>Bando a sportello destinato ai Comuni liguri per la promozione dell’attività sportiva di base sui territori – Allestimento aree sportive attrezzate</a:t>
            </a:r>
          </a:p>
        </p:txBody>
      </p:sp>
      <p:pic>
        <p:nvPicPr>
          <p:cNvPr id="36" name="Immagine 35" descr="C:\Users\michetti\AppData\Local\Temp\Temp1_Logo_Ufficiale.zip\2-Raster Regione Liguria\Logo Regione Liguria.png">
            <a:extLst>
              <a:ext uri="{FF2B5EF4-FFF2-40B4-BE49-F238E27FC236}">
                <a16:creationId xmlns:a16="http://schemas.microsoft.com/office/drawing/2014/main" id="{86E64A4F-A2EE-7950-B555-822B2360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7" y="6116267"/>
            <a:ext cx="430896" cy="61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olo 1">
            <a:extLst>
              <a:ext uri="{FF2B5EF4-FFF2-40B4-BE49-F238E27FC236}">
                <a16:creationId xmlns:a16="http://schemas.microsoft.com/office/drawing/2014/main" id="{EAD2FB5D-703F-EBA9-03A1-9A9ED7362E19}"/>
              </a:ext>
            </a:extLst>
          </p:cNvPr>
          <p:cNvSpPr txBox="1">
            <a:spLocks/>
          </p:cNvSpPr>
          <p:nvPr/>
        </p:nvSpPr>
        <p:spPr>
          <a:xfrm>
            <a:off x="1099511" y="1012723"/>
            <a:ext cx="10520008" cy="19762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chemeClr val="accent4">
                <a:lumMod val="75000"/>
              </a:schemeClr>
            </a:solidFill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1600" b="1" cap="none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OBIETTIVI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u="sng" cap="none" dirty="0">
                <a:solidFill>
                  <a:srgbClr val="002060"/>
                </a:solidFill>
              </a:rPr>
              <a:t>Promozione dell’attività fisica </a:t>
            </a:r>
            <a:r>
              <a:rPr lang="it-IT" sz="1400" cap="none" dirty="0">
                <a:solidFill>
                  <a:srgbClr val="002060"/>
                </a:solidFill>
              </a:rPr>
              <a:t>all’aria aperta nei confronti dei cittadini in affiancamento agli spazi tradizionali destinati all’attività motoria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u="sng" cap="none" dirty="0">
                <a:solidFill>
                  <a:srgbClr val="002060"/>
                </a:solidFill>
              </a:rPr>
              <a:t>Accessibilità</a:t>
            </a:r>
            <a:r>
              <a:rPr lang="it-IT" sz="1400" cap="none" dirty="0">
                <a:solidFill>
                  <a:srgbClr val="002060"/>
                </a:solidFill>
              </a:rPr>
              <a:t> all’attività sportiva libera </a:t>
            </a:r>
            <a:r>
              <a:rPr lang="it-IT" sz="1400" u="sng" cap="none" dirty="0">
                <a:solidFill>
                  <a:srgbClr val="002060"/>
                </a:solidFill>
              </a:rPr>
              <a:t>gratuita</a:t>
            </a:r>
            <a:r>
              <a:rPr lang="it-IT" sz="1400" cap="none" dirty="0">
                <a:solidFill>
                  <a:srgbClr val="002060"/>
                </a:solidFill>
              </a:rPr>
              <a:t> e </a:t>
            </a:r>
            <a:r>
              <a:rPr lang="it-IT" sz="1400" u="sng" cap="none" dirty="0">
                <a:solidFill>
                  <a:srgbClr val="002060"/>
                </a:solidFill>
              </a:rPr>
              <a:t>in sicurezza </a:t>
            </a:r>
            <a:r>
              <a:rPr lang="it-IT" sz="1400" cap="none" dirty="0">
                <a:solidFill>
                  <a:srgbClr val="002060"/>
                </a:solidFill>
              </a:rPr>
              <a:t>per </a:t>
            </a:r>
            <a:r>
              <a:rPr lang="it-IT" sz="1400" u="sng" cap="none" dirty="0">
                <a:solidFill>
                  <a:srgbClr val="002060"/>
                </a:solidFill>
              </a:rPr>
              <a:t>tutte le fasce della popolazione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Opportunità di </a:t>
            </a:r>
            <a:r>
              <a:rPr lang="it-IT" sz="1400" u="sng" cap="none" dirty="0">
                <a:solidFill>
                  <a:srgbClr val="002060"/>
                </a:solidFill>
              </a:rPr>
              <a:t>condivisione e socializzazione </a:t>
            </a:r>
            <a:r>
              <a:rPr lang="it-IT" sz="1400" cap="none" dirty="0">
                <a:solidFill>
                  <a:srgbClr val="002060"/>
                </a:solidFill>
              </a:rPr>
              <a:t>in </a:t>
            </a:r>
            <a:r>
              <a:rPr lang="it-IT" sz="1400" u="sng" cap="none" dirty="0">
                <a:solidFill>
                  <a:srgbClr val="002060"/>
                </a:solidFill>
              </a:rPr>
              <a:t>alternativa alla vita sedentaria </a:t>
            </a:r>
            <a:r>
              <a:rPr lang="it-IT" sz="1400" cap="none" dirty="0">
                <a:solidFill>
                  <a:srgbClr val="002060"/>
                </a:solidFill>
              </a:rPr>
              <a:t>e all’isolamento (es. giovani e abuso dispositivi elettronici)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u="sng" cap="none" dirty="0">
                <a:solidFill>
                  <a:srgbClr val="002060"/>
                </a:solidFill>
              </a:rPr>
              <a:t>Attenzione alle realtà scolastiche </a:t>
            </a:r>
            <a:r>
              <a:rPr lang="it-IT" sz="1400" cap="none" dirty="0">
                <a:solidFill>
                  <a:srgbClr val="002060"/>
                </a:solidFill>
              </a:rPr>
              <a:t>sprovviste di infrastrutture dedicate o con spazi inadeguati.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400" cap="none" dirty="0">
              <a:solidFill>
                <a:srgbClr val="002060"/>
              </a:solidFill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A78C348-5BD0-508C-F08C-58903BC84C8F}"/>
              </a:ext>
            </a:extLst>
          </p:cNvPr>
          <p:cNvSpPr txBox="1">
            <a:spLocks/>
          </p:cNvSpPr>
          <p:nvPr/>
        </p:nvSpPr>
        <p:spPr>
          <a:xfrm>
            <a:off x="5911813" y="3189088"/>
            <a:ext cx="5707706" cy="28724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it-IT" sz="1600" b="1" cap="none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it-IT" sz="1600" b="1" cap="none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it-IT" sz="1600" b="1" cap="none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RISORSE STANZIATE</a:t>
            </a:r>
          </a:p>
          <a:p>
            <a:endParaRPr lang="it-IT" sz="1600" cap="none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Totale risorse stanziate  </a:t>
            </a:r>
            <a:r>
              <a:rPr lang="it-IT" sz="1400" dirty="0">
                <a:solidFill>
                  <a:srgbClr val="002060"/>
                </a:solidFill>
              </a:rPr>
              <a:t>: </a:t>
            </a:r>
            <a:r>
              <a:rPr lang="it-IT" sz="1400" u="sng" dirty="0">
                <a:solidFill>
                  <a:srgbClr val="002060"/>
                </a:solidFill>
              </a:rPr>
              <a:t>542.731,20 </a:t>
            </a:r>
            <a:r>
              <a:rPr lang="it-IT" sz="1400" u="sng" cap="none" dirty="0">
                <a:solidFill>
                  <a:srgbClr val="002060"/>
                </a:solidFill>
              </a:rPr>
              <a:t>euro</a:t>
            </a:r>
          </a:p>
          <a:p>
            <a:pPr>
              <a:lnSpc>
                <a:spcPct val="150000"/>
              </a:lnSpc>
            </a:pPr>
            <a:r>
              <a:rPr lang="it-IT" sz="1400" cap="none" dirty="0">
                <a:solidFill>
                  <a:srgbClr val="002060"/>
                </a:solidFill>
              </a:rPr>
              <a:t>       (riparto fondi alle Regioni Decreto Sottosegretario allo Sport 13/09/2022)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Importo contributo per singolo progetto</a:t>
            </a:r>
            <a:r>
              <a:rPr lang="it-IT" sz="1400" dirty="0">
                <a:solidFill>
                  <a:srgbClr val="002060"/>
                </a:solidFill>
              </a:rPr>
              <a:t>: </a:t>
            </a:r>
            <a:r>
              <a:rPr lang="it-IT" sz="1400" cap="none" dirty="0">
                <a:solidFill>
                  <a:srgbClr val="002060"/>
                </a:solidFill>
              </a:rPr>
              <a:t>da </a:t>
            </a:r>
            <a:r>
              <a:rPr lang="it-IT" sz="1400" u="sng" cap="none" dirty="0">
                <a:solidFill>
                  <a:srgbClr val="002060"/>
                </a:solidFill>
              </a:rPr>
              <a:t>18.000 </a:t>
            </a:r>
            <a:r>
              <a:rPr lang="it-IT" sz="1400" cap="none" dirty="0">
                <a:solidFill>
                  <a:srgbClr val="002060"/>
                </a:solidFill>
              </a:rPr>
              <a:t>a </a:t>
            </a:r>
            <a:r>
              <a:rPr lang="it-IT" sz="1400" u="sng" cap="none" dirty="0">
                <a:solidFill>
                  <a:srgbClr val="002060"/>
                </a:solidFill>
              </a:rPr>
              <a:t>35.000</a:t>
            </a:r>
            <a:r>
              <a:rPr lang="it-IT" sz="1400" cap="none" dirty="0">
                <a:solidFill>
                  <a:srgbClr val="002060"/>
                </a:solidFill>
              </a:rPr>
              <a:t> euro a seconda della Linea di intervento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Acconto 70% all’approvazione della graduatoria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Saldo 30% alla conclusione dei lavori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400" cap="none" dirty="0">
              <a:solidFill>
                <a:srgbClr val="002060"/>
              </a:solidFill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933A7575-B3F2-5E0D-1087-FFC15AE90F26}"/>
              </a:ext>
            </a:extLst>
          </p:cNvPr>
          <p:cNvSpPr txBox="1">
            <a:spLocks/>
          </p:cNvSpPr>
          <p:nvPr/>
        </p:nvSpPr>
        <p:spPr>
          <a:xfrm>
            <a:off x="446890" y="3189088"/>
            <a:ext cx="5284922" cy="2872408"/>
          </a:xfrm>
          <a:prstGeom prst="rect">
            <a:avLst/>
          </a:prstGeom>
          <a:solidFill>
            <a:srgbClr val="B9FFFF"/>
          </a:solidFill>
          <a:ln w="44450">
            <a:solidFill>
              <a:schemeClr val="accent1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1600" b="1" cap="none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TEMPISTICHE</a:t>
            </a:r>
          </a:p>
          <a:p>
            <a:endParaRPr lang="it-IT" sz="1600" cap="none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Apertura  </a:t>
            </a:r>
            <a:r>
              <a:rPr lang="it-IT" sz="1400" dirty="0">
                <a:solidFill>
                  <a:srgbClr val="002060"/>
                </a:solidFill>
              </a:rPr>
              <a:t>: 10</a:t>
            </a:r>
            <a:r>
              <a:rPr lang="it-IT" sz="1400" cap="none" dirty="0">
                <a:solidFill>
                  <a:srgbClr val="002060"/>
                </a:solidFill>
              </a:rPr>
              <a:t> luglio </a:t>
            </a:r>
            <a:r>
              <a:rPr lang="it-IT" sz="1400" dirty="0">
                <a:solidFill>
                  <a:srgbClr val="002060"/>
                </a:solidFill>
              </a:rPr>
              <a:t>2024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Termine presentazione domande </a:t>
            </a:r>
            <a:r>
              <a:rPr lang="it-IT" sz="1400" dirty="0">
                <a:solidFill>
                  <a:srgbClr val="002060"/>
                </a:solidFill>
              </a:rPr>
              <a:t>: </a:t>
            </a:r>
            <a:r>
              <a:rPr lang="it-IT" sz="1400" cap="none" dirty="0">
                <a:solidFill>
                  <a:srgbClr val="002060"/>
                </a:solidFill>
              </a:rPr>
              <a:t>10 settembre 2024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Termine procedimento istruttorio: 10 novembre 2024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Realizzazione progetti: entro 30 Aprile 2025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Rendicontazione spese sostenute : entro 4 mesi dalla conclusione dell’intervento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40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5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289613" y="3365750"/>
            <a:ext cx="7456488" cy="26164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2100" b="1" cap="none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6" name="Immagine 35" descr="C:\Users\michetti\AppData\Local\Temp\Temp1_Logo_Ufficiale.zip\2-Raster Regione Liguria\Logo Regione Liguria.png">
            <a:extLst>
              <a:ext uri="{FF2B5EF4-FFF2-40B4-BE49-F238E27FC236}">
                <a16:creationId xmlns:a16="http://schemas.microsoft.com/office/drawing/2014/main" id="{86E64A4F-A2EE-7950-B555-822B2360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7" y="6116267"/>
            <a:ext cx="430896" cy="61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Immagine che contiene testo, Carattere, schermata, numero&#10;&#10;Descrizione generata automaticamente">
            <a:extLst>
              <a:ext uri="{FF2B5EF4-FFF2-40B4-BE49-F238E27FC236}">
                <a16:creationId xmlns:a16="http://schemas.microsoft.com/office/drawing/2014/main" id="{05EC2DF0-3C2E-45DA-CC39-6A637F2E8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43" y="875829"/>
            <a:ext cx="6888878" cy="2562634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E9ADF400-458F-A843-EABC-8BBF2DBA9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48" y="70612"/>
            <a:ext cx="9144000" cy="610107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+mn-lt"/>
              </a:rPr>
              <a:t>CARATTERISTICHE PROGETTI E DOMANDE AMMESSI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324C293-DD46-F690-B12D-8C4585FFC88A}"/>
              </a:ext>
            </a:extLst>
          </p:cNvPr>
          <p:cNvSpPr txBox="1">
            <a:spLocks/>
          </p:cNvSpPr>
          <p:nvPr/>
        </p:nvSpPr>
        <p:spPr>
          <a:xfrm>
            <a:off x="7887855" y="880679"/>
            <a:ext cx="4060577" cy="5717173"/>
          </a:xfrm>
          <a:prstGeom prst="rect">
            <a:avLst/>
          </a:prstGeom>
          <a:solidFill>
            <a:srgbClr val="B9FFFF"/>
          </a:solidFill>
          <a:ln w="44450">
            <a:solidFill>
              <a:schemeClr val="accent1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1600" cap="none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endParaRPr lang="it-IT" sz="1600" b="1" cap="none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it-IT" sz="1600" b="1" cap="none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it-IT" sz="1600" b="1" cap="none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it-IT" sz="1600" b="1" cap="none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1600" b="1" cap="none" dirty="0">
                <a:solidFill>
                  <a:srgbClr val="C00000"/>
                </a:solidFill>
              </a:rPr>
              <a:t>PROPOSTE PROGETTUALI AMMESSE </a:t>
            </a:r>
          </a:p>
          <a:p>
            <a:pPr>
              <a:lnSpc>
                <a:spcPct val="150000"/>
              </a:lnSpc>
            </a:pPr>
            <a:endParaRPr lang="it-IT" sz="1600" b="1" cap="none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1600" b="1" cap="none" dirty="0">
                <a:solidFill>
                  <a:srgbClr val="002060"/>
                </a:solidFill>
              </a:rPr>
              <a:t>Allestimento base (obbligatorio)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Area interessata  &gt;=60mq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Minimo 5 dispositivi per le diverse funzionalità muscolari di cui almeno 1 destinato anche all’utilizzo di cittadini con disabilità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Pannelli con istruzioni e QR-code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Conformità alla normativa vigente e idoneità all’esposizione all’aperto 365 gg/anno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400" cap="none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1400" b="1" cap="none" dirty="0">
                <a:solidFill>
                  <a:srgbClr val="002060"/>
                </a:solidFill>
              </a:rPr>
              <a:t>Campetto sportivo  </a:t>
            </a:r>
          </a:p>
          <a:p>
            <a:pPr>
              <a:lnSpc>
                <a:spcPct val="150000"/>
              </a:lnSpc>
            </a:pPr>
            <a:r>
              <a:rPr lang="it-IT" sz="1400" cap="none" dirty="0">
                <a:solidFill>
                  <a:srgbClr val="002060"/>
                </a:solidFill>
              </a:rPr>
              <a:t>Area di circa 50 mq</a:t>
            </a:r>
          </a:p>
          <a:p>
            <a:pPr>
              <a:lnSpc>
                <a:spcPct val="150000"/>
              </a:lnSpc>
            </a:pPr>
            <a:endParaRPr lang="it-IT" sz="1400" cap="none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1400" b="1" cap="none" dirty="0">
                <a:solidFill>
                  <a:srgbClr val="002060"/>
                </a:solidFill>
              </a:rPr>
              <a:t>Distanza dall’istituto scolastico </a:t>
            </a:r>
          </a:p>
          <a:p>
            <a:pPr>
              <a:lnSpc>
                <a:spcPct val="150000"/>
              </a:lnSpc>
            </a:pPr>
            <a:r>
              <a:rPr lang="it-IT" sz="1400" cap="none" dirty="0">
                <a:solidFill>
                  <a:srgbClr val="002060"/>
                </a:solidFill>
              </a:rPr>
              <a:t>Fino a circa 200 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A2A38A46-D710-770A-9A98-2807A8CFA113}"/>
              </a:ext>
            </a:extLst>
          </p:cNvPr>
          <p:cNvSpPr txBox="1">
            <a:spLocks/>
          </p:cNvSpPr>
          <p:nvPr/>
        </p:nvSpPr>
        <p:spPr>
          <a:xfrm>
            <a:off x="678843" y="3555340"/>
            <a:ext cx="6678027" cy="23099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4450">
            <a:solidFill>
              <a:schemeClr val="accent1">
                <a:lumMod val="50000"/>
              </a:schemeClr>
            </a:solidFill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1600" cap="none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endParaRPr lang="it-IT" sz="1600" b="1" cap="none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it-IT" sz="1600" b="1" cap="none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it-IT" sz="1600" b="1" cap="none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1600" b="1" cap="none" dirty="0">
                <a:solidFill>
                  <a:srgbClr val="002060"/>
                </a:solidFill>
              </a:rPr>
              <a:t>DOMANDE AMMESSE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 presentazione di 1 progetto per Comune e 3 per il Comune di Genova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Progetto di Fattibilità Tecnico-economica (o esecutivo)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Documentazione fotografica+ cronoprogramma + provvedimento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Previsione codice CUP da parte del Comune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cap="none" dirty="0">
                <a:solidFill>
                  <a:srgbClr val="002060"/>
                </a:solidFill>
              </a:rPr>
              <a:t>NO progetti finanziati attraverso partecipazione ad altri avvisi</a:t>
            </a:r>
          </a:p>
          <a:p>
            <a:pPr>
              <a:lnSpc>
                <a:spcPct val="150000"/>
              </a:lnSpc>
            </a:pPr>
            <a:endParaRPr lang="it-IT" sz="1400" cap="none" dirty="0">
              <a:solidFill>
                <a:srgbClr val="00206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B11CB17-3F5C-9A68-E206-669774E83EFE}"/>
              </a:ext>
            </a:extLst>
          </p:cNvPr>
          <p:cNvSpPr txBox="1"/>
          <p:nvPr/>
        </p:nvSpPr>
        <p:spPr>
          <a:xfrm>
            <a:off x="969856" y="6013077"/>
            <a:ext cx="3334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1° graduatoria Comuni &gt;= 10.000 ab</a:t>
            </a:r>
          </a:p>
          <a:p>
            <a:r>
              <a:rPr lang="it-IT" sz="1600" b="1" dirty="0"/>
              <a:t>2°graduatoria Comuni &lt; 10.000 ab </a:t>
            </a:r>
          </a:p>
        </p:txBody>
      </p:sp>
    </p:spTree>
    <p:extLst>
      <p:ext uri="{BB962C8B-B14F-4D97-AF65-F5344CB8AC3E}">
        <p14:creationId xmlns:p14="http://schemas.microsoft.com/office/powerpoint/2010/main" val="224976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289613" y="3365750"/>
            <a:ext cx="7456488" cy="26164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2100" b="1" cap="none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6" name="Immagine 35" descr="C:\Users\michetti\AppData\Local\Temp\Temp1_Logo_Ufficiale.zip\2-Raster Regione Liguria\Logo Regione Liguria.png">
            <a:extLst>
              <a:ext uri="{FF2B5EF4-FFF2-40B4-BE49-F238E27FC236}">
                <a16:creationId xmlns:a16="http://schemas.microsoft.com/office/drawing/2014/main" id="{86E64A4F-A2EE-7950-B555-822B2360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7" y="6116267"/>
            <a:ext cx="430896" cy="61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E9ADF400-458F-A843-EABC-8BBF2DBA9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448"/>
            <a:ext cx="9144000" cy="455972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+mn-lt"/>
              </a:rPr>
              <a:t>MODALITA’ DI PRESENTAZIONE : LO SPORTELLO ONLINE DI RL</a:t>
            </a:r>
          </a:p>
        </p:txBody>
      </p:sp>
      <p:pic>
        <p:nvPicPr>
          <p:cNvPr id="3" name="Immagine 2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6CD1B3CE-14B9-8B24-4DBA-5656EDC96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13" y="959523"/>
            <a:ext cx="8144223" cy="4254573"/>
          </a:xfrm>
          <a:prstGeom prst="rect">
            <a:avLst/>
          </a:prstGeom>
          <a:ln w="25400">
            <a:solidFill>
              <a:srgbClr val="273A99"/>
            </a:solidFill>
          </a:ln>
        </p:spPr>
      </p:pic>
      <p:pic>
        <p:nvPicPr>
          <p:cNvPr id="6" name="Immagine 5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9AB8A4D6-8811-B5A1-0DCF-6782C1BD4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022" y="1898235"/>
            <a:ext cx="7113628" cy="4330217"/>
          </a:xfrm>
          <a:prstGeom prst="rect">
            <a:avLst/>
          </a:prstGeom>
          <a:ln w="34925">
            <a:solidFill>
              <a:srgbClr val="273A99"/>
            </a:solidFill>
          </a:ln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274DC3B-C8F8-03D8-FFB6-D8E3FBCCD936}"/>
              </a:ext>
            </a:extLst>
          </p:cNvPr>
          <p:cNvCxnSpPr>
            <a:cxnSpLocks/>
          </p:cNvCxnSpPr>
          <p:nvPr/>
        </p:nvCxnSpPr>
        <p:spPr>
          <a:xfrm flipH="1">
            <a:off x="1847273" y="1034473"/>
            <a:ext cx="6151418" cy="212436"/>
          </a:xfrm>
          <a:prstGeom prst="straightConnector1">
            <a:avLst/>
          </a:prstGeom>
          <a:ln w="107950" cmpd="sng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>
            <a:extLst>
              <a:ext uri="{FF2B5EF4-FFF2-40B4-BE49-F238E27FC236}">
                <a16:creationId xmlns:a16="http://schemas.microsoft.com/office/drawing/2014/main" id="{1660C059-6BAE-6618-EFC2-4EA64AC3916D}"/>
              </a:ext>
            </a:extLst>
          </p:cNvPr>
          <p:cNvSpPr/>
          <p:nvPr/>
        </p:nvSpPr>
        <p:spPr>
          <a:xfrm>
            <a:off x="5772727" y="629549"/>
            <a:ext cx="3783624" cy="934961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sportellonline.regione.liguria.it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63E51978-F7E5-CFC8-CA4B-B959E345060F}"/>
              </a:ext>
            </a:extLst>
          </p:cNvPr>
          <p:cNvSpPr/>
          <p:nvPr/>
        </p:nvSpPr>
        <p:spPr>
          <a:xfrm>
            <a:off x="142498" y="1564510"/>
            <a:ext cx="2443683" cy="1056289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C00000"/>
                </a:solidFill>
              </a:rPr>
              <a:t>Ricerca sportello : digitare Sport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B09442B9-E47C-100B-0472-2FD08F9836FF}"/>
              </a:ext>
            </a:extLst>
          </p:cNvPr>
          <p:cNvCxnSpPr>
            <a:cxnSpLocks/>
          </p:cNvCxnSpPr>
          <p:nvPr/>
        </p:nvCxnSpPr>
        <p:spPr>
          <a:xfrm flipH="1">
            <a:off x="1136073" y="2620799"/>
            <a:ext cx="387927" cy="286647"/>
          </a:xfrm>
          <a:prstGeom prst="straightConnector1">
            <a:avLst/>
          </a:prstGeom>
          <a:ln w="107950" cmpd="sng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C0A9DC0F-F5F7-C526-1D35-75E1EF47BC4B}"/>
              </a:ext>
            </a:extLst>
          </p:cNvPr>
          <p:cNvSpPr txBox="1">
            <a:spLocks/>
          </p:cNvSpPr>
          <p:nvPr/>
        </p:nvSpPr>
        <p:spPr>
          <a:xfrm>
            <a:off x="701594" y="5424892"/>
            <a:ext cx="4028017" cy="1034539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1400" b="1" cap="none" dirty="0">
                <a:solidFill>
                  <a:srgbClr val="A40000"/>
                </a:solidFill>
                <a:latin typeface="+mn-lt"/>
                <a:ea typeface="+mn-ea"/>
                <a:cs typeface="+mn-cs"/>
              </a:rPr>
              <a:t>Accesso con SPID, CIE o CNS</a:t>
            </a:r>
          </a:p>
          <a:p>
            <a:endParaRPr lang="it-IT" sz="1400" b="1" cap="none" dirty="0">
              <a:solidFill>
                <a:srgbClr val="A40000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1" cap="none" dirty="0">
                <a:solidFill>
                  <a:srgbClr val="A40000"/>
                </a:solidFill>
                <a:latin typeface="+mn-lt"/>
                <a:ea typeface="+mn-ea"/>
                <a:cs typeface="+mn-cs"/>
              </a:rPr>
              <a:t>Presentazione istanza dal parte del legale rappresentante O del soggetto da lui autorizzato (allegati modello Dichiarazione  o Autorizzazione</a:t>
            </a:r>
            <a:r>
              <a:rPr lang="it-IT" sz="1400" b="1" cap="none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)</a:t>
            </a:r>
            <a:endParaRPr lang="it-IT" sz="1400" b="1" cap="none" dirty="0">
              <a:solidFill>
                <a:srgbClr val="C0000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70616D4-02CD-E3ED-5EC5-0E2B4D000912}"/>
              </a:ext>
            </a:extLst>
          </p:cNvPr>
          <p:cNvSpPr txBox="1"/>
          <p:nvPr/>
        </p:nvSpPr>
        <p:spPr>
          <a:xfrm>
            <a:off x="5211097" y="62747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273A99"/>
                </a:solidFill>
                <a:latin typeface="ArialMT"/>
              </a:rPr>
              <a:t>assistenzatecnicasportello@liguriadigitale.it</a:t>
            </a:r>
          </a:p>
        </p:txBody>
      </p:sp>
    </p:spTree>
    <p:extLst>
      <p:ext uri="{BB962C8B-B14F-4D97-AF65-F5344CB8AC3E}">
        <p14:creationId xmlns:p14="http://schemas.microsoft.com/office/powerpoint/2010/main" val="311102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 descr="C:\Users\michetti\AppData\Local\Temp\Temp1_Logo_Ufficiale.zip\2-Raster Regione Liguria\Logo Regione Liguria.png">
            <a:extLst>
              <a:ext uri="{FF2B5EF4-FFF2-40B4-BE49-F238E27FC236}">
                <a16:creationId xmlns:a16="http://schemas.microsoft.com/office/drawing/2014/main" id="{86E64A4F-A2EE-7950-B555-822B2360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8" y="176498"/>
            <a:ext cx="1026581" cy="14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logo with text and a circle&#10;&#10;Description automatically generated with medium confidence">
            <a:extLst>
              <a:ext uri="{FF2B5EF4-FFF2-40B4-BE49-F238E27FC236}">
                <a16:creationId xmlns:a16="http://schemas.microsoft.com/office/drawing/2014/main" id="{28234EAA-3E83-9C91-7895-EA85B8B13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102" y="140800"/>
            <a:ext cx="3910475" cy="135731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E9ADF400-458F-A843-EABC-8BBF2DBA9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7912" y="2037030"/>
            <a:ext cx="7105555" cy="978081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A40000"/>
                </a:solidFill>
                <a:latin typeface="+mn-lt"/>
              </a:rPr>
              <a:t>RIFERIMENTI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0CC79E-F39B-1E57-8037-B1F75CA6578F}"/>
              </a:ext>
            </a:extLst>
          </p:cNvPr>
          <p:cNvSpPr txBox="1">
            <a:spLocks/>
          </p:cNvSpPr>
          <p:nvPr/>
        </p:nvSpPr>
        <p:spPr>
          <a:xfrm>
            <a:off x="321538" y="3120709"/>
            <a:ext cx="11392838" cy="32132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b="1" dirty="0">
                <a:solidFill>
                  <a:srgbClr val="273A99"/>
                </a:solidFill>
                <a:latin typeface="ArialMT"/>
              </a:rPr>
              <a:t>Pagina web Regione Liguria Sport : </a:t>
            </a:r>
          </a:p>
          <a:p>
            <a:pPr algn="l"/>
            <a:r>
              <a:rPr lang="it-IT" sz="1800" i="1" dirty="0">
                <a:solidFill>
                  <a:srgbClr val="273A99"/>
                </a:solidFill>
                <a:latin typeface="ArialMT"/>
              </a:rPr>
              <a:t>https://www.regione.liguria.it/homepage-sport.html</a:t>
            </a:r>
          </a:p>
          <a:p>
            <a:pPr algn="l"/>
            <a:endParaRPr lang="it-IT" sz="1800" b="1" dirty="0">
              <a:solidFill>
                <a:srgbClr val="273A99"/>
              </a:solidFill>
              <a:latin typeface="ArialMT"/>
            </a:endParaRPr>
          </a:p>
          <a:p>
            <a:pPr algn="l"/>
            <a:r>
              <a:rPr lang="it-IT" sz="1800" b="1" dirty="0">
                <a:solidFill>
                  <a:srgbClr val="273A99"/>
                </a:solidFill>
                <a:latin typeface="ArialMT"/>
              </a:rPr>
              <a:t>Ufficio regionale di riferimento per il procedimento amministrativo:</a:t>
            </a:r>
            <a:r>
              <a:rPr lang="it-IT" sz="1800" i="1" dirty="0">
                <a:solidFill>
                  <a:srgbClr val="273A99"/>
                </a:solidFill>
                <a:latin typeface="ArialMT"/>
              </a:rPr>
              <a:t>  </a:t>
            </a:r>
          </a:p>
          <a:p>
            <a:pPr algn="l"/>
            <a:r>
              <a:rPr lang="it-IT" sz="1800" i="1" dirty="0">
                <a:solidFill>
                  <a:srgbClr val="273A99"/>
                </a:solidFill>
                <a:latin typeface="ArialMT"/>
              </a:rPr>
              <a:t>Servizio Sport, Tempo Libero, Garante dei Diritti dell’infanzia e adolescenza</a:t>
            </a:r>
          </a:p>
          <a:p>
            <a:pPr algn="l"/>
            <a:r>
              <a:rPr lang="it-IT" sz="1800" i="1" dirty="0">
                <a:solidFill>
                  <a:srgbClr val="273A99"/>
                </a:solidFill>
                <a:latin typeface="ArialMT"/>
              </a:rPr>
              <a:t>sport@regione.liguria.it</a:t>
            </a:r>
          </a:p>
          <a:p>
            <a:pPr algn="l"/>
            <a:endParaRPr lang="it-IT" sz="1800" b="1" dirty="0">
              <a:solidFill>
                <a:srgbClr val="273A99"/>
              </a:solidFill>
              <a:latin typeface="ArialMT"/>
            </a:endParaRPr>
          </a:p>
          <a:p>
            <a:pPr algn="l"/>
            <a:r>
              <a:rPr lang="it-IT" sz="1800" b="1" dirty="0">
                <a:solidFill>
                  <a:srgbClr val="273A99"/>
                </a:solidFill>
                <a:latin typeface="ArialMT"/>
              </a:rPr>
              <a:t>Supporto Sportello Online: </a:t>
            </a:r>
          </a:p>
          <a:p>
            <a:pPr algn="l"/>
            <a:r>
              <a:rPr lang="it-IT" sz="1800" i="1" dirty="0">
                <a:solidFill>
                  <a:srgbClr val="273A99"/>
                </a:solidFill>
                <a:latin typeface="ArialMT"/>
              </a:rPr>
              <a:t>assistenzatecnicasportello@liguriadigitale.it</a:t>
            </a:r>
          </a:p>
          <a:p>
            <a:pPr algn="l"/>
            <a:endParaRPr lang="it-IT" sz="2400" b="1" dirty="0">
              <a:solidFill>
                <a:srgbClr val="273A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7896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2533</TotalTime>
  <Words>462</Words>
  <Application>Microsoft Office PowerPoint</Application>
  <PresentationFormat>Widescreen</PresentationFormat>
  <Paragraphs>76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ArialMT</vt:lpstr>
      <vt:lpstr>Calibri</vt:lpstr>
      <vt:lpstr>Calibri Light</vt:lpstr>
      <vt:lpstr>Tema di Office</vt:lpstr>
      <vt:lpstr>Presentazione Bando a sportello destinato ai Comuni liguri per la promozione dell’attività sportiva di base sui territori – Allestimento aree sportive attrezzate. </vt:lpstr>
      <vt:lpstr>Bando a sportello destinato ai Comuni liguri per la promozione dell’attività sportiva di base sui territori – Allestimento aree sportive attrezzate</vt:lpstr>
      <vt:lpstr>CARATTERISTICHE PROGETTI E DOMANDE AMMESSI</vt:lpstr>
      <vt:lpstr>MODALITA’ DI PRESENTAZIONE : LO SPORTELLO ONLINE DI RL</vt:lpstr>
      <vt:lpstr>RIFERIMENTI</vt:lpstr>
    </vt:vector>
  </TitlesOfParts>
  <Company>Regione Liguria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LIGURIA REGIONE EUROPEA DELLO SPORT</dc:title>
  <dc:creator>Cecilia Cuneo</dc:creator>
  <cp:lastModifiedBy>Monica Gaglioti</cp:lastModifiedBy>
  <cp:revision>259</cp:revision>
  <cp:lastPrinted>2024-07-04T14:37:23Z</cp:lastPrinted>
  <dcterms:created xsi:type="dcterms:W3CDTF">2022-09-28T10:42:01Z</dcterms:created>
  <dcterms:modified xsi:type="dcterms:W3CDTF">2024-07-24T09:32:15Z</dcterms:modified>
</cp:coreProperties>
</file>